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5" r:id="rId11"/>
    <p:sldId id="266" r:id="rId12"/>
    <p:sldId id="267" r:id="rId13"/>
    <p:sldId id="269" r:id="rId14"/>
    <p:sldId id="270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горь Полынько" initials="ИП" lastIdx="1" clrIdx="0">
    <p:extLst>
      <p:ext uri="{19B8F6BF-5375-455C-9EA6-DF929625EA0E}">
        <p15:presenceInfo xmlns:p15="http://schemas.microsoft.com/office/powerpoint/2012/main" userId="d3545f8ff463a5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>
        <p:scale>
          <a:sx n="100" d="100"/>
          <a:sy n="100" d="100"/>
        </p:scale>
        <p:origin x="7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MneneZhalko/Polynko_KH_23_1_KP_CMOOP_2024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D21EA-8A58-497A-8F7E-339EE8E8D5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b="1" cap="none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ПРЕЗЕНТАЦІЯ</a:t>
            </a:r>
            <a:br>
              <a:rPr lang="uk-UA" b="1" cap="none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uk-UA" b="1" cap="none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КУРСОВОГО ПРОЕКТУ</a:t>
            </a:r>
            <a:br>
              <a:rPr lang="en-US" b="1" cap="none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uk-UA" b="1" cap="none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</a:t>
            </a:r>
            <a:r>
              <a:rPr lang="en-US" b="1" cap="none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BRAVE MAN</a:t>
            </a:r>
            <a:r>
              <a:rPr lang="uk-UA" b="1" cap="none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1B68E2-B400-47C5-BE94-BF4A27F2F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/>
              <a:t>Студент групи КН-23-1 Полинько Ігор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9D07F6-324D-4D30-A821-BB24CA9F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16" y="1562100"/>
            <a:ext cx="2085976" cy="2085976"/>
          </a:xfrm>
          <a:prstGeom prst="rect">
            <a:avLst/>
          </a:prstGeom>
          <a:effectLst>
            <a:outerShdw blurRad="88900" dist="38100" dir="4140000" sx="102000" sy="102000" algn="t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471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3E2F9-EB1E-471E-8F96-C4B1ACFB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Переваги</a:t>
            </a:r>
            <a:r>
              <a:rPr lang="ru-RU" b="1" dirty="0"/>
              <a:t> </a:t>
            </a:r>
            <a:r>
              <a:rPr lang="en-US" b="1" dirty="0"/>
              <a:t>C#</a:t>
            </a:r>
            <a:endParaRPr lang="uk-UA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966382B-C8B2-4153-870B-72755E8E1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52726"/>
            <a:ext cx="4716462" cy="2653958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2C4EA0D5-D57D-4FD3-A639-FCB66880C70D}"/>
              </a:ext>
            </a:extLst>
          </p:cNvPr>
          <p:cNvSpPr txBox="1">
            <a:spLocks/>
          </p:cNvSpPr>
          <p:nvPr/>
        </p:nvSpPr>
        <p:spPr>
          <a:xfrm>
            <a:off x="6334127" y="2752726"/>
            <a:ext cx="5086348" cy="265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uk-UA" dirty="0"/>
              <a:t>Об'єктно-орієнтоване програмування: Зручне створення та управління ігровими об'єктами.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Простий синтаксис: Легко вивчати та писати код, навіть новачкам.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Висока продуктивність: Забезпечує швидке виконання складних обчислень.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Інтеграція з </a:t>
            </a:r>
            <a:r>
              <a:rPr lang="en-US" dirty="0"/>
              <a:t>Unity: </a:t>
            </a:r>
            <a:r>
              <a:rPr lang="uk-UA" dirty="0"/>
              <a:t>Тісно пов’язаний із рушієм, забезпечуючи доступ до </a:t>
            </a:r>
            <a:r>
              <a:rPr lang="en-US" dirty="0"/>
              <a:t>API Unity.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Портативність: Можливість використання в різних платформах і середовищах.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449520-7444-4498-85FE-BBB324A7A4A5}"/>
              </a:ext>
            </a:extLst>
          </p:cNvPr>
          <p:cNvSpPr/>
          <p:nvPr/>
        </p:nvSpPr>
        <p:spPr>
          <a:xfrm>
            <a:off x="1141413" y="1931326"/>
            <a:ext cx="10279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/>
              <a:t>C# — це потужна та зручна мова програмування, яка забезпечує високу продуктивність, простоту написання коду та широкий набір бібліотек для розробки ігор.</a:t>
            </a:r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06F95E77-8AEE-4226-BA11-E3FA671A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752726"/>
            <a:ext cx="4806056" cy="2711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8B6DD8-A8AD-47DE-97A4-3C80018A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575" y="646951"/>
            <a:ext cx="1085850" cy="1085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9465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11444-0399-452A-BD23-5CEDECC1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dirty="0"/>
              <a:t>Модель Даних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49C2FA-692F-436E-97F2-9C6840147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8651" y="2514600"/>
            <a:ext cx="3948760" cy="2967212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AF6FFC3-B575-4574-8C80-D1E325512C53}"/>
              </a:ext>
            </a:extLst>
          </p:cNvPr>
          <p:cNvGrpSpPr/>
          <p:nvPr/>
        </p:nvGrpSpPr>
        <p:grpSpPr>
          <a:xfrm>
            <a:off x="7098651" y="2514600"/>
            <a:ext cx="3948760" cy="2967212"/>
            <a:chOff x="4120032" y="2514600"/>
            <a:chExt cx="3948760" cy="2967212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8D546A0C-3120-4345-A1A3-9A2295BDF2D6}"/>
                </a:ext>
              </a:extLst>
            </p:cNvPr>
            <p:cNvSpPr/>
            <p:nvPr/>
          </p:nvSpPr>
          <p:spPr>
            <a:xfrm>
              <a:off x="4120032" y="2514600"/>
              <a:ext cx="3948760" cy="2967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uk-UA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0348B7F1-1CD5-4AD0-9223-D72B07F8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8572" y="2647950"/>
              <a:ext cx="2011679" cy="2514599"/>
            </a:xfrm>
            <a:prstGeom prst="rect">
              <a:avLst/>
            </a:prstGeom>
          </p:spPr>
        </p:pic>
      </p:grpSp>
      <p:sp>
        <p:nvSpPr>
          <p:cNvPr id="9" name="Объект 2">
            <a:extLst>
              <a:ext uri="{FF2B5EF4-FFF2-40B4-BE49-F238E27FC236}">
                <a16:creationId xmlns:a16="http://schemas.microsoft.com/office/drawing/2014/main" id="{D527492B-F91C-4C1E-BBE8-E710776165D9}"/>
              </a:ext>
            </a:extLst>
          </p:cNvPr>
          <p:cNvSpPr txBox="1">
            <a:spLocks/>
          </p:cNvSpPr>
          <p:nvPr/>
        </p:nvSpPr>
        <p:spPr>
          <a:xfrm>
            <a:off x="1141413" y="2647950"/>
            <a:ext cx="4792662" cy="265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uk-UA" sz="2400" dirty="0"/>
              <a:t>Має</a:t>
            </a:r>
            <a:r>
              <a:rPr lang="ru-RU" sz="2400" dirty="0"/>
              <a:t> </a:t>
            </a:r>
            <a:r>
              <a:rPr lang="uk-UA" sz="2400" dirty="0"/>
              <a:t>небагато основних класів </a:t>
            </a:r>
            <a:r>
              <a:rPr lang="ru-RU" sz="2400" dirty="0"/>
              <a:t>геймплею.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uk-UA" sz="2400" dirty="0"/>
              <a:t>Структурована та зрозуміла.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uk-UA" sz="2400" dirty="0"/>
              <a:t>Має особисту ієрархію.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72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FEEE43-DDD5-468D-BAC3-D20FCE91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dirty="0"/>
              <a:t>Ієрархічна діаграма роботи додатку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EC5F02C-4F6A-4C6E-A01E-25A480E7D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030" y="2332973"/>
            <a:ext cx="4916764" cy="38392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D73BAD-957A-43DB-AB35-70A33828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294" y="186590"/>
            <a:ext cx="1064235" cy="9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7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267BD-C11E-4025-AB3A-21E74145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812" y="2476500"/>
            <a:ext cx="3328987" cy="1905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uk-UA" b="1" dirty="0"/>
              <a:t>Про </a:t>
            </a:r>
            <a:r>
              <a:rPr lang="en-US" b="1" dirty="0" err="1"/>
              <a:t>FRONTend</a:t>
            </a:r>
            <a:endParaRPr lang="uk-UA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FA010A-0E41-4A6F-B83A-45C5AEB6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583753" cy="68580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71500" dist="317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67671F-7F1C-4320-9B5B-37211D835E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864"/>
          <a:stretch/>
        </p:blipFill>
        <p:spPr>
          <a:xfrm>
            <a:off x="-5062" y="0"/>
            <a:ext cx="4758037" cy="685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71500" dist="571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24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3E2F9-EB1E-471E-8F96-C4B1ACFB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Чому </a:t>
            </a:r>
            <a:r>
              <a:rPr lang="en-US" b="1" dirty="0"/>
              <a:t>ASEPRITE?</a:t>
            </a:r>
            <a:endParaRPr lang="uk-UA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C4EA0D5-D57D-4FD3-A639-FCB66880C70D}"/>
              </a:ext>
            </a:extLst>
          </p:cNvPr>
          <p:cNvSpPr txBox="1">
            <a:spLocks/>
          </p:cNvSpPr>
          <p:nvPr/>
        </p:nvSpPr>
        <p:spPr>
          <a:xfrm>
            <a:off x="6334127" y="2752726"/>
            <a:ext cx="5086348" cy="265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uk-UA" dirty="0"/>
              <a:t>Інтуїтивно зрозумілий інтерфейс: Простий та зручний для художників будь-якого рівня.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Анімація піксельної графіки: Підтримка шарів, кадрів і </a:t>
            </a:r>
            <a:r>
              <a:rPr lang="uk-UA" dirty="0" err="1"/>
              <a:t>таймінгу</a:t>
            </a:r>
            <a:r>
              <a:rPr lang="uk-UA" dirty="0"/>
              <a:t> для створення плавних анімацій.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Висока деталізація: Забезпечує піксельну точність при роботі над графікою.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Доступна ціна: Є платним, але вартість виправдана функціоналом.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Активна спільнота: Доступ до </a:t>
            </a:r>
            <a:r>
              <a:rPr lang="uk-UA" dirty="0" err="1"/>
              <a:t>туторіалів</a:t>
            </a:r>
            <a:r>
              <a:rPr lang="uk-UA" dirty="0"/>
              <a:t> і підтримка від інших користувачів.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449520-7444-4498-85FE-BBB324A7A4A5}"/>
              </a:ext>
            </a:extLst>
          </p:cNvPr>
          <p:cNvSpPr/>
          <p:nvPr/>
        </p:nvSpPr>
        <p:spPr>
          <a:xfrm>
            <a:off x="1141413" y="1931326"/>
            <a:ext cx="10279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Aseprite</a:t>
            </a:r>
            <a:r>
              <a:rPr lang="en-US" sz="1600" dirty="0"/>
              <a:t> — </a:t>
            </a:r>
            <a:r>
              <a:rPr lang="uk-UA" sz="1600" dirty="0"/>
              <a:t>це популярний редактор піксельної графіки, який надає інструменти для створення </a:t>
            </a:r>
            <a:r>
              <a:rPr lang="uk-UA" sz="1600" dirty="0" err="1"/>
              <a:t>спрайтів</a:t>
            </a:r>
            <a:r>
              <a:rPr lang="uk-UA" sz="1600" dirty="0"/>
              <a:t>, анімацій і </a:t>
            </a:r>
            <a:r>
              <a:rPr lang="uk-UA" sz="1600" dirty="0" err="1"/>
              <a:t>тайлсетів</a:t>
            </a:r>
            <a:r>
              <a:rPr lang="uk-UA" sz="1600" dirty="0"/>
              <a:t> з інтуїтивно зрозумілим інтерфейсом.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781D6F-0C74-4CEC-AB0F-5F5ED977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2" y="731924"/>
            <a:ext cx="1009650" cy="100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2401389-71A8-4BC0-82B8-D15D5E47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6" y="504076"/>
            <a:ext cx="1009650" cy="100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E728AD00-10FD-4B9F-8B83-A3F994CB0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2757" y="2757254"/>
            <a:ext cx="4042220" cy="2645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862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706771-3A15-4B95-A4AC-77909E46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5775"/>
            <a:ext cx="9905998" cy="1905000"/>
          </a:xfrm>
        </p:spPr>
        <p:txBody>
          <a:bodyPr/>
          <a:lstStyle/>
          <a:p>
            <a:r>
              <a:rPr lang="uk-UA" b="1" dirty="0"/>
              <a:t>Елементи сцени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E8EC7C-263D-46E0-9A09-AF8897F18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710" y="2517426"/>
            <a:ext cx="6632840" cy="373097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37AB535-7F58-4321-8C25-22C60D9B8A8A}"/>
              </a:ext>
            </a:extLst>
          </p:cNvPr>
          <p:cNvSpPr/>
          <p:nvPr/>
        </p:nvSpPr>
        <p:spPr>
          <a:xfrm>
            <a:off x="5066796" y="6248399"/>
            <a:ext cx="9268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Prefab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03E258-2F9B-4965-A308-04911165C0FB}"/>
              </a:ext>
            </a:extLst>
          </p:cNvPr>
          <p:cNvSpPr/>
          <p:nvPr/>
        </p:nvSpPr>
        <p:spPr>
          <a:xfrm>
            <a:off x="1204945" y="3244334"/>
            <a:ext cx="10454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Canvas</a:t>
            </a:r>
            <a:endParaRPr lang="uk-UA" dirty="0">
              <a:solidFill>
                <a:schemeClr val="accent1"/>
              </a:solidFill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14F4904-B0DC-4F46-9A4D-6ABA4FF8EEB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50424" y="3429000"/>
            <a:ext cx="8928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B6D2E4-83B3-42C7-B485-2F51D45601E2}"/>
              </a:ext>
            </a:extLst>
          </p:cNvPr>
          <p:cNvSpPr/>
          <p:nvPr/>
        </p:nvSpPr>
        <p:spPr>
          <a:xfrm>
            <a:off x="1204945" y="4156134"/>
            <a:ext cx="91723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Image</a:t>
            </a:r>
            <a:endParaRPr lang="uk-UA" dirty="0">
              <a:solidFill>
                <a:schemeClr val="accent1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99FE7E5-F475-4EC8-9CB5-5867DBDDE2D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22184" y="2885812"/>
            <a:ext cx="435052" cy="14549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090DDC4-5788-466E-AF83-8D201CFAE25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122184" y="4340800"/>
            <a:ext cx="435052" cy="153612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1AFA7CC-2226-4184-8B6C-4895F00782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724097" y="4924425"/>
            <a:ext cx="1806128" cy="132397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87F9788-3708-448C-A27C-262DC8923C5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530225" y="4832093"/>
            <a:ext cx="1463532" cy="141630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6125915-08E7-44EC-9CB4-459AD92F445C}"/>
              </a:ext>
            </a:extLst>
          </p:cNvPr>
          <p:cNvSpPr/>
          <p:nvPr/>
        </p:nvSpPr>
        <p:spPr>
          <a:xfrm>
            <a:off x="2953710" y="6248399"/>
            <a:ext cx="801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Sprite</a:t>
            </a:r>
            <a:endParaRPr lang="uk-UA" dirty="0">
              <a:solidFill>
                <a:schemeClr val="accent1"/>
              </a:solidFill>
            </a:endParaRP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53140A61-B873-4B67-B8DE-D20C4CF9C776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3354622" y="6019801"/>
            <a:ext cx="712070" cy="22859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11D22E1-1304-4411-99DF-FF80C27072C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3354622" y="3244334"/>
            <a:ext cx="2005740" cy="30040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06960A1-4276-432B-ABA2-04F6D3C10DB2}"/>
              </a:ext>
            </a:extLst>
          </p:cNvPr>
          <p:cNvSpPr/>
          <p:nvPr/>
        </p:nvSpPr>
        <p:spPr>
          <a:xfrm>
            <a:off x="3354622" y="2012633"/>
            <a:ext cx="622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Text</a:t>
            </a:r>
            <a:endParaRPr lang="uk-UA" dirty="0">
              <a:solidFill>
                <a:schemeClr val="accent1"/>
              </a:solidFill>
            </a:endParaRP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DAC2BF2-2E61-42D7-A92B-98D1D5AE5953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3184759" y="2381965"/>
            <a:ext cx="481006" cy="350519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3B471D67-F711-40F2-B14A-1024143015C2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3354623" y="2381965"/>
            <a:ext cx="311142" cy="36123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739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3878F0-E587-48EC-A415-D3428012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79" y="2520950"/>
            <a:ext cx="6640971" cy="37355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706771-3A15-4B95-A4AC-77909E46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5775"/>
            <a:ext cx="9905998" cy="1905000"/>
          </a:xfrm>
        </p:spPr>
        <p:txBody>
          <a:bodyPr/>
          <a:lstStyle/>
          <a:p>
            <a:r>
              <a:rPr lang="uk-UA" b="1" dirty="0"/>
              <a:t>Елементи сцени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37AB535-7F58-4321-8C25-22C60D9B8A8A}"/>
              </a:ext>
            </a:extLst>
          </p:cNvPr>
          <p:cNvSpPr/>
          <p:nvPr/>
        </p:nvSpPr>
        <p:spPr>
          <a:xfrm>
            <a:off x="5066796" y="6248399"/>
            <a:ext cx="9076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Button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03E258-2F9B-4965-A308-04911165C0FB}"/>
              </a:ext>
            </a:extLst>
          </p:cNvPr>
          <p:cNvSpPr/>
          <p:nvPr/>
        </p:nvSpPr>
        <p:spPr>
          <a:xfrm>
            <a:off x="1204945" y="3244334"/>
            <a:ext cx="10454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Canvas</a:t>
            </a:r>
            <a:endParaRPr lang="uk-UA" dirty="0">
              <a:solidFill>
                <a:schemeClr val="accent1"/>
              </a:solidFill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14F4904-B0DC-4F46-9A4D-6ABA4FF8EEB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50424" y="3429000"/>
            <a:ext cx="8928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B6D2E4-83B3-42C7-B485-2F51D45601E2}"/>
              </a:ext>
            </a:extLst>
          </p:cNvPr>
          <p:cNvSpPr/>
          <p:nvPr/>
        </p:nvSpPr>
        <p:spPr>
          <a:xfrm>
            <a:off x="1204945" y="4156134"/>
            <a:ext cx="91723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Image</a:t>
            </a:r>
            <a:endParaRPr lang="uk-UA" dirty="0">
              <a:solidFill>
                <a:schemeClr val="accent1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99FE7E5-F475-4EC8-9CB5-5867DBDDE2D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22184" y="3794899"/>
            <a:ext cx="2171104" cy="5459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090DDC4-5788-466E-AF83-8D201CFAE25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22184" y="3613666"/>
            <a:ext cx="831526" cy="7271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1AFA7CC-2226-4184-8B6C-4895F007824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25262" y="5010150"/>
            <a:ext cx="2095345" cy="123824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87F9788-3708-448C-A27C-262DC8923C5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520607" y="5010150"/>
            <a:ext cx="575393" cy="123824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6125915-08E7-44EC-9CB4-459AD92F445C}"/>
              </a:ext>
            </a:extLst>
          </p:cNvPr>
          <p:cNvSpPr/>
          <p:nvPr/>
        </p:nvSpPr>
        <p:spPr>
          <a:xfrm>
            <a:off x="2953710" y="6248399"/>
            <a:ext cx="801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Sprite</a:t>
            </a:r>
            <a:endParaRPr lang="uk-UA" dirty="0">
              <a:solidFill>
                <a:schemeClr val="accent1"/>
              </a:solidFill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11D22E1-1304-4411-99DF-FF80C27072C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520607" y="5010150"/>
            <a:ext cx="2080343" cy="123824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39E7366B-CB2E-4CFE-8DA9-7C247554B04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4927573" y="5002055"/>
            <a:ext cx="593034" cy="12463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21B032E3-875C-429D-85F2-B4B4CEB5DF55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520607" y="2743200"/>
            <a:ext cx="2823293" cy="350519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135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41D13-1B5D-4487-9D29-9ABCFC61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Дякую за увагу!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DB1BCF-6BD5-44F1-9B1D-7EA7BEE83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uk-UA" dirty="0"/>
              <a:t>Посилання на </a:t>
            </a:r>
            <a:r>
              <a:rPr lang="en-US" dirty="0"/>
              <a:t>GitHub </a:t>
            </a:r>
            <a:r>
              <a:rPr lang="uk-UA" dirty="0"/>
              <a:t>репозиторій: </a:t>
            </a:r>
            <a:r>
              <a:rPr lang="en-US" dirty="0">
                <a:solidFill>
                  <a:schemeClr val="accent1"/>
                </a:solidFill>
                <a:hlinkClick r:id="rId2"/>
              </a:rPr>
              <a:t>https://github.com/MneneZhalko/Polynko_KH_23_1_KP_CMOOP_2024.git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A7C6DF-0BB3-4208-A831-343EE2953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1266825"/>
            <a:ext cx="457200" cy="45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2CB7FB-B8AB-4934-8262-E4AC10AD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925" y="6158823"/>
            <a:ext cx="2886075" cy="6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A07FA-9CC2-4E8E-8E75-40CDDECE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Технічне завдання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FF250A-AAB5-4B4B-9FB7-3F53C6EB0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50906"/>
            <a:ext cx="9905998" cy="312420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uk-UA" dirty="0"/>
              <a:t>Мета курсового </a:t>
            </a:r>
            <a:r>
              <a:rPr lang="uk-UA" dirty="0" err="1"/>
              <a:t>проєкту</a:t>
            </a:r>
            <a:r>
              <a:rPr lang="uk-UA" dirty="0"/>
              <a:t> – створення комп’ютерної 2</a:t>
            </a:r>
            <a:r>
              <a:rPr lang="en-US" dirty="0"/>
              <a:t>D </a:t>
            </a:r>
            <a:r>
              <a:rPr lang="uk-UA" dirty="0"/>
              <a:t>відеогри «</a:t>
            </a:r>
            <a:r>
              <a:rPr lang="en-US" dirty="0"/>
              <a:t>The Brave Man» </a:t>
            </a:r>
            <a:r>
              <a:rPr lang="uk-UA" dirty="0"/>
              <a:t>на рушії </a:t>
            </a:r>
            <a:r>
              <a:rPr lang="en-US" dirty="0"/>
              <a:t>Unity.</a:t>
            </a:r>
            <a:endParaRPr lang="uk-UA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21F4DD4-BDF9-43F6-8EE0-8D64C275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80" y="4911488"/>
            <a:ext cx="5914263" cy="1232138"/>
          </a:xfrm>
          <a:prstGeom prst="rect">
            <a:avLst/>
          </a:prstGeom>
          <a:effectLst>
            <a:glow rad="114300">
              <a:srgbClr val="00DB00">
                <a:alpha val="26000"/>
              </a:srgbClr>
            </a:glow>
            <a:outerShdw blurRad="50800" dist="38100" dir="2700000" algn="tl" rotWithShape="0">
              <a:prstClr val="black">
                <a:alpha val="0"/>
              </a:prstClr>
            </a:outerShdw>
            <a:reflection stA="10000" endPos="450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259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96D62-0412-4723-82F2-0899897A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Функціональні вимоги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8211C4-CDCF-49EB-8D7C-48C6AF6E0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uk-UA" dirty="0"/>
              <a:t>Система гри має містити декілька рівнів;</a:t>
            </a:r>
          </a:p>
          <a:p>
            <a:pPr marL="457200" indent="-457200">
              <a:buAutoNum type="arabicPeriod"/>
            </a:pPr>
            <a:r>
              <a:rPr lang="uk-UA" dirty="0"/>
              <a:t>Геймплей передбачає покращення досвіду гравця, збільшення складності та розблокування </a:t>
            </a:r>
            <a:r>
              <a:rPr lang="uk-UA" dirty="0" err="1"/>
              <a:t>навичків</a:t>
            </a:r>
            <a:r>
              <a:rPr lang="uk-UA" dirty="0"/>
              <a:t> герою;</a:t>
            </a:r>
          </a:p>
          <a:p>
            <a:pPr marL="457200" indent="-457200">
              <a:buAutoNum type="arabicPeriod"/>
            </a:pPr>
            <a:r>
              <a:rPr lang="uk-UA" dirty="0"/>
              <a:t>Створити сюжет, що містить елементи геймплею;</a:t>
            </a:r>
          </a:p>
          <a:p>
            <a:pPr marL="457200" indent="-457200">
              <a:buAutoNum type="arabicPeriod"/>
            </a:pPr>
            <a:r>
              <a:rPr lang="uk-UA" dirty="0"/>
              <a:t>Звукове та графічне супроводження;</a:t>
            </a:r>
          </a:p>
          <a:p>
            <a:pPr marL="457200" indent="-457200">
              <a:buAutoNum type="arabicPeriod"/>
            </a:pPr>
            <a:r>
              <a:rPr lang="uk-UA" dirty="0"/>
              <a:t>Наявність налаштувань ігрового процесу.</a:t>
            </a:r>
          </a:p>
          <a:p>
            <a:pPr marL="457200" indent="-457200">
              <a:buAutoNum type="arabicPeriod"/>
            </a:pPr>
            <a:r>
              <a:rPr lang="uk-UA" dirty="0"/>
              <a:t>Наявність досягнень та меню.</a:t>
            </a:r>
          </a:p>
          <a:p>
            <a:pPr marL="457200" indent="-457200">
              <a:buAutoNum type="arabicPeriod"/>
            </a:pPr>
            <a:r>
              <a:rPr lang="uk-UA" dirty="0"/>
              <a:t>Інформація про гру та розробника. Наявність </a:t>
            </a:r>
            <a:r>
              <a:rPr lang="uk-UA" dirty="0" err="1"/>
              <a:t>лого</a:t>
            </a:r>
            <a:r>
              <a:rPr lang="uk-UA" dirty="0"/>
              <a:t> гри.</a:t>
            </a:r>
          </a:p>
          <a:p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5D362E-077F-4D6A-9752-36DF1FB1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6" y="457201"/>
            <a:ext cx="1295398" cy="1295398"/>
          </a:xfrm>
          <a:prstGeom prst="rect">
            <a:avLst/>
          </a:prstGeom>
          <a:effectLst>
            <a:outerShdw blurRad="50800" dist="38100" dir="30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52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60A4A0-F5C3-4B12-9F59-5DB02E02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Нефункціональні вимоги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78AA79-DB68-4997-981D-A19602BD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uk-UA" dirty="0"/>
              <a:t>Звукове та графічне супроводження мають визначати </a:t>
            </a:r>
            <a:r>
              <a:rPr lang="uk-UA" dirty="0" err="1"/>
              <a:t>сеттінг</a:t>
            </a:r>
            <a:r>
              <a:rPr lang="uk-UA" dirty="0"/>
              <a:t> гри та допомагати гравцю погрузитися і зрозуміти те, що відбувається під час ігрового процесу.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Ігровий процес має передбачати розвиток герою, що включає поліпшення умінь головного герою та гарно поставлений дизайн рівнів, завдяки яким, гравець самостійно з кожної спроби буде все краще розуміти та використовувати арсенал вмінь для супротиву більш складним ворогам.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Сумісність з великою кількістю комп’ютерних збірок, невеликі системні потреби.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Усі поля введення повинні бути захищені від некоректного введення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F67E2A-5EBE-42F8-AF49-590F8436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-190500"/>
            <a:ext cx="1962150" cy="1962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1D16EC-FD77-484F-8837-E32482F1B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4" y="704848"/>
            <a:ext cx="762001" cy="762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41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B21AB-6DBC-4020-BFB8-5E3906BD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7650"/>
            <a:ext cx="9905998" cy="1905000"/>
          </a:xfrm>
        </p:spPr>
        <p:txBody>
          <a:bodyPr/>
          <a:lstStyle/>
          <a:p>
            <a:pPr algn="ctr"/>
            <a:r>
              <a:rPr lang="uk-UA" b="1" dirty="0"/>
              <a:t>Використані технології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470F28-AD65-46C5-901A-496FE3EEF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1942349"/>
            <a:ext cx="3547881" cy="1886660"/>
          </a:xfrm>
          <a:solidFill>
            <a:schemeClr val="accent1"/>
          </a:solidFill>
          <a:effectLst>
            <a:outerShdw blurRad="254000" dist="50800" dir="5400000" algn="ctr" rotWithShape="0">
              <a:schemeClr val="accent1"/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535C04F-B14F-4289-A729-C1E189F8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367" y="1942348"/>
            <a:ext cx="3773319" cy="1886660"/>
          </a:xfrm>
          <a:prstGeom prst="rect">
            <a:avLst/>
          </a:prstGeom>
          <a:solidFill>
            <a:schemeClr val="accent1"/>
          </a:solidFill>
          <a:effectLst>
            <a:outerShdw blurRad="254000" dist="38100" dir="5400000" algn="tl" rotWithShape="0">
              <a:schemeClr val="accent1"/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2DE502-D0F0-43CC-823F-817FBB9E5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46" y="4095913"/>
            <a:ext cx="2513988" cy="2514437"/>
          </a:xfrm>
          <a:prstGeom prst="rect">
            <a:avLst/>
          </a:prstGeom>
          <a:noFill/>
          <a:effectLst>
            <a:outerShdw blurRad="635000" dist="38100" dir="5400000" algn="tl" rotWithShape="0">
              <a:schemeClr val="accent1"/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D648AD-4735-4CEE-B229-09D2822B1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868" y="4226705"/>
            <a:ext cx="2096691" cy="2252851"/>
          </a:xfrm>
          <a:prstGeom prst="rect">
            <a:avLst/>
          </a:prstGeom>
          <a:effectLst>
            <a:outerShdw blurRad="635000" dir="5400000" algn="ctr" rotWithShape="0">
              <a:schemeClr val="accent1"/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ACE6B0D-83CC-4759-B602-3D9EDEB96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525" y="445119"/>
            <a:ext cx="942975" cy="942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3728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19CA40-DFEB-4F72-A576-8A487958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Загальна структура проекту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536FCD-1C65-4BE7-B3CB-7C39615CB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338" y="2514600"/>
            <a:ext cx="2189193" cy="2276475"/>
          </a:xfrm>
          <a:solidFill>
            <a:schemeClr val="accent1"/>
          </a:solidFill>
          <a:ln w="25400">
            <a:solidFill>
              <a:schemeClr val="bg1"/>
            </a:solidFill>
          </a:ln>
          <a:effectLst>
            <a:outerShdw blurRad="3302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6C3B5D6-F918-463B-96A2-C573DDC33DFE}"/>
              </a:ext>
            </a:extLst>
          </p:cNvPr>
          <p:cNvSpPr/>
          <p:nvPr/>
        </p:nvSpPr>
        <p:spPr>
          <a:xfrm>
            <a:off x="1757570" y="4791075"/>
            <a:ext cx="64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  <a:endParaRPr lang="uk-UA" dirty="0"/>
          </a:p>
        </p:txBody>
      </p:sp>
      <p:sp>
        <p:nvSpPr>
          <p:cNvPr id="7" name="Стрелка: влево-вправо 6">
            <a:extLst>
              <a:ext uri="{FF2B5EF4-FFF2-40B4-BE49-F238E27FC236}">
                <a16:creationId xmlns:a16="http://schemas.microsoft.com/office/drawing/2014/main" id="{B30642AF-B1B0-43CC-9285-85F5E4D8F726}"/>
              </a:ext>
            </a:extLst>
          </p:cNvPr>
          <p:cNvSpPr/>
          <p:nvPr/>
        </p:nvSpPr>
        <p:spPr>
          <a:xfrm>
            <a:off x="3547173" y="3457574"/>
            <a:ext cx="923925" cy="3905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594088-6E40-4CD4-9B39-0A1ABA0B3D67}"/>
              </a:ext>
            </a:extLst>
          </p:cNvPr>
          <p:cNvSpPr/>
          <p:nvPr/>
        </p:nvSpPr>
        <p:spPr>
          <a:xfrm>
            <a:off x="4843741" y="2514600"/>
            <a:ext cx="2189192" cy="2276474"/>
          </a:xfrm>
          <a:prstGeom prst="rect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5493499-6E62-4F4F-A110-85FF25A65F82}"/>
              </a:ext>
            </a:extLst>
          </p:cNvPr>
          <p:cNvSpPr/>
          <p:nvPr/>
        </p:nvSpPr>
        <p:spPr>
          <a:xfrm>
            <a:off x="5345065" y="4791074"/>
            <a:ext cx="1186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Frontend</a:t>
            </a:r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C400E11-2DD0-493B-8C0F-8B0355A82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217" y="3743325"/>
            <a:ext cx="914237" cy="914400"/>
          </a:xfrm>
          <a:prstGeom prst="rect">
            <a:avLst/>
          </a:prstGeom>
          <a:noFill/>
          <a:effectLst/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BF5BCC-7CB1-43AF-8287-3A2274A6A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487" y="2609849"/>
            <a:ext cx="1000127" cy="1000127"/>
          </a:xfrm>
          <a:prstGeom prst="rect">
            <a:avLst/>
          </a:prstGeom>
        </p:spPr>
      </p:pic>
      <p:sp>
        <p:nvSpPr>
          <p:cNvPr id="14" name="Стрелка: влево-вправо 13">
            <a:extLst>
              <a:ext uri="{FF2B5EF4-FFF2-40B4-BE49-F238E27FC236}">
                <a16:creationId xmlns:a16="http://schemas.microsoft.com/office/drawing/2014/main" id="{F66F25CE-5C57-44F7-8EF9-86E23E79DEDF}"/>
              </a:ext>
            </a:extLst>
          </p:cNvPr>
          <p:cNvSpPr/>
          <p:nvPr/>
        </p:nvSpPr>
        <p:spPr>
          <a:xfrm>
            <a:off x="7561651" y="3457574"/>
            <a:ext cx="923925" cy="3905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48CCACF-47E5-4FDC-AA47-1FE33384B4C8}"/>
              </a:ext>
            </a:extLst>
          </p:cNvPr>
          <p:cNvSpPr/>
          <p:nvPr/>
        </p:nvSpPr>
        <p:spPr>
          <a:xfrm>
            <a:off x="8858219" y="2514600"/>
            <a:ext cx="2189192" cy="2276474"/>
          </a:xfrm>
          <a:prstGeom prst="rect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0AB0CA9-9F3A-43F4-A394-886819B09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614" y="2609849"/>
            <a:ext cx="914401" cy="914401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3CE0D7B-CA8C-400B-9F22-CAB818268F55}"/>
              </a:ext>
            </a:extLst>
          </p:cNvPr>
          <p:cNvSpPr/>
          <p:nvPr/>
        </p:nvSpPr>
        <p:spPr>
          <a:xfrm>
            <a:off x="9359542" y="479107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Backend</a:t>
            </a:r>
            <a:endParaRPr lang="uk-UA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AEC4541-73B6-4CF5-A903-86EDC0D49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6061" y="3795712"/>
            <a:ext cx="753506" cy="8096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2880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267BD-C11E-4025-AB3A-21E74145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813" y="2476500"/>
            <a:ext cx="3171824" cy="1905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uk-UA" b="1" dirty="0"/>
              <a:t>Про </a:t>
            </a:r>
            <a:r>
              <a:rPr lang="en-US" b="1" dirty="0"/>
              <a:t>Backend</a:t>
            </a:r>
            <a:endParaRPr lang="uk-UA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FA010A-0E41-4A6F-B83A-45C5AEB6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583753" cy="685800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71500" dist="317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625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3E2F9-EB1E-471E-8F96-C4B1ACFB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Чому </a:t>
            </a:r>
            <a:r>
              <a:rPr lang="en-US" b="1" dirty="0"/>
              <a:t>Unity?</a:t>
            </a:r>
            <a:endParaRPr lang="uk-UA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966382B-C8B2-4153-870B-72755E8E1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52726"/>
            <a:ext cx="4716462" cy="2653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2C4EA0D5-D57D-4FD3-A639-FCB66880C70D}"/>
              </a:ext>
            </a:extLst>
          </p:cNvPr>
          <p:cNvSpPr txBox="1">
            <a:spLocks/>
          </p:cNvSpPr>
          <p:nvPr/>
        </p:nvSpPr>
        <p:spPr>
          <a:xfrm>
            <a:off x="6334127" y="2752726"/>
            <a:ext cx="5086348" cy="2653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uk-UA" dirty="0"/>
              <a:t>Простота роботи з 2</a:t>
            </a:r>
            <a:r>
              <a:rPr lang="en-US" dirty="0"/>
              <a:t>D-</a:t>
            </a:r>
            <a:r>
              <a:rPr lang="uk-UA" dirty="0"/>
              <a:t>проектами: </a:t>
            </a:r>
            <a:r>
              <a:rPr lang="en-US" dirty="0"/>
              <a:t>Unity </a:t>
            </a:r>
            <a:r>
              <a:rPr lang="uk-UA" dirty="0"/>
              <a:t>має зручний набір інструментів для створення 2</a:t>
            </a:r>
            <a:r>
              <a:rPr lang="en-US" dirty="0"/>
              <a:t>D </a:t>
            </a:r>
            <a:r>
              <a:rPr lang="uk-UA" dirty="0"/>
              <a:t>ігор, таких як </a:t>
            </a:r>
            <a:r>
              <a:rPr lang="en-US" dirty="0" err="1"/>
              <a:t>Tilemaps</a:t>
            </a:r>
            <a:r>
              <a:rPr lang="en-US" dirty="0"/>
              <a:t>, Sprite Renderer </a:t>
            </a:r>
            <a:r>
              <a:rPr lang="uk-UA" dirty="0"/>
              <a:t>і 2</a:t>
            </a:r>
            <a:r>
              <a:rPr lang="en-US" dirty="0"/>
              <a:t>D </a:t>
            </a:r>
            <a:r>
              <a:rPr lang="uk-UA" dirty="0"/>
              <a:t>анімація.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Розвинена спільнота та ресурси: </a:t>
            </a:r>
            <a:r>
              <a:rPr lang="en-US" dirty="0"/>
              <a:t>Unity </a:t>
            </a:r>
            <a:r>
              <a:rPr lang="uk-UA" dirty="0"/>
              <a:t>має величезну базу </a:t>
            </a:r>
            <a:r>
              <a:rPr lang="uk-UA" dirty="0" err="1"/>
              <a:t>туторіалів</a:t>
            </a:r>
            <a:r>
              <a:rPr lang="uk-UA" dirty="0"/>
              <a:t>, документацію та активну спільноту, що спрощує навчання та вирішення проблем.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Інтеграція з 2</a:t>
            </a:r>
            <a:r>
              <a:rPr lang="en-US" dirty="0"/>
              <a:t>D-</a:t>
            </a:r>
            <a:r>
              <a:rPr lang="uk-UA" dirty="0"/>
              <a:t>фізикою: </a:t>
            </a:r>
            <a:r>
              <a:rPr lang="en-US" dirty="0"/>
              <a:t>Unity </a:t>
            </a:r>
            <a:r>
              <a:rPr lang="uk-UA" dirty="0"/>
              <a:t>використовує </a:t>
            </a:r>
            <a:r>
              <a:rPr lang="en-US" dirty="0"/>
              <a:t>Box2D </a:t>
            </a:r>
            <a:r>
              <a:rPr lang="uk-UA" dirty="0"/>
              <a:t>для фізики, що робить створення реалістичної поведінки персонажів та об’єктів зручним. 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Можливість швидкої розробки: Завдяки інструментам візуального налаштування ігор та доступу до </a:t>
            </a:r>
            <a:r>
              <a:rPr lang="en-US" dirty="0"/>
              <a:t>Unity Asset Store </a:t>
            </a:r>
            <a:r>
              <a:rPr lang="uk-UA" dirty="0"/>
              <a:t>розробка гри стає швидшою.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Розширення можливостей через </a:t>
            </a:r>
            <a:r>
              <a:rPr lang="en-US" dirty="0"/>
              <a:t>C#: </a:t>
            </a:r>
            <a:r>
              <a:rPr lang="uk-UA" dirty="0"/>
              <a:t>Скрипти на </a:t>
            </a:r>
            <a:r>
              <a:rPr lang="en-US" dirty="0"/>
              <a:t>C# </a:t>
            </a:r>
            <a:r>
              <a:rPr lang="uk-UA" dirty="0"/>
              <a:t>забезпечують високу гнучкість і контроль над ігровими механіками.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449520-7444-4498-85FE-BBB324A7A4A5}"/>
              </a:ext>
            </a:extLst>
          </p:cNvPr>
          <p:cNvSpPr/>
          <p:nvPr/>
        </p:nvSpPr>
        <p:spPr>
          <a:xfrm>
            <a:off x="1141413" y="1931326"/>
            <a:ext cx="10279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 err="1"/>
              <a:t>Unity</a:t>
            </a:r>
            <a:r>
              <a:rPr lang="uk-UA" sz="1600" dirty="0"/>
              <a:t> — це популярний рушій для розробки ігор, який забезпечує інструменти для створення 2D та 3D ігор, підтримує </a:t>
            </a:r>
            <a:r>
              <a:rPr lang="uk-UA" sz="1600" dirty="0" err="1"/>
              <a:t>кросплатформеність</a:t>
            </a:r>
            <a:r>
              <a:rPr lang="uk-UA" sz="1600" dirty="0"/>
              <a:t> і пропонує гнучке програмування на C#.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07B24A-3296-4E85-BFEC-A47F617F5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1" y="731924"/>
            <a:ext cx="1009650" cy="1009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55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17BF4-0924-4CFD-8C0D-66FFD9A7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dirty="0"/>
              <a:t>Структура гри у </a:t>
            </a:r>
            <a:r>
              <a:rPr lang="en-US" b="1" dirty="0"/>
              <a:t>unity</a:t>
            </a:r>
            <a:endParaRPr lang="uk-UA" b="1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2D25297-B485-4803-9450-36A1ACA94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877026"/>
            <a:ext cx="2047875" cy="2581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4BD38A1-1D47-4D11-BF29-80B561258620}"/>
              </a:ext>
            </a:extLst>
          </p:cNvPr>
          <p:cNvSpPr/>
          <p:nvPr/>
        </p:nvSpPr>
        <p:spPr>
          <a:xfrm>
            <a:off x="4951411" y="342899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В оглядачі рішень створено </a:t>
            </a:r>
            <a:r>
              <a:rPr lang="uk-UA" dirty="0" err="1"/>
              <a:t>трі</a:t>
            </a:r>
            <a:r>
              <a:rPr lang="uk-UA" dirty="0"/>
              <a:t> основні папки: рівні, головне меню та сцени. У папках сцени містяться усі сцени гри. Папки рівні та головне меню мають однакову структуру, але поділені між собою для зручної роботи при розробці додатку.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D70C1D8-90A6-4B03-A95D-6B9544AA1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447675"/>
            <a:ext cx="1314450" cy="1314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455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270</TotalTime>
  <Words>613</Words>
  <Application>Microsoft Office PowerPoint</Application>
  <PresentationFormat>Широкоэкранный</PresentationFormat>
  <Paragraphs>65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Сетка</vt:lpstr>
      <vt:lpstr>ПРЕЗЕНТАЦІЯ КУРСОВОГО ПРОЕКТУ «THE BRAVE MAN»</vt:lpstr>
      <vt:lpstr>Технічне завдання</vt:lpstr>
      <vt:lpstr>Функціональні вимоги</vt:lpstr>
      <vt:lpstr>Нефункціональні вимоги</vt:lpstr>
      <vt:lpstr>Використані технології</vt:lpstr>
      <vt:lpstr>Загальна структура проекту</vt:lpstr>
      <vt:lpstr>Про Backend</vt:lpstr>
      <vt:lpstr>Чому Unity?</vt:lpstr>
      <vt:lpstr>Структура гри у unity</vt:lpstr>
      <vt:lpstr>Переваги C#</vt:lpstr>
      <vt:lpstr>Модель Даних</vt:lpstr>
      <vt:lpstr>Ієрархічна діаграма роботи додатку</vt:lpstr>
      <vt:lpstr>Про FRONTend</vt:lpstr>
      <vt:lpstr>Чому ASEPRITE?</vt:lpstr>
      <vt:lpstr>Елементи сцени</vt:lpstr>
      <vt:lpstr>Елементи сцени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BRAVE MAN</dc:title>
  <dc:creator>Игорь Полынько</dc:creator>
  <cp:lastModifiedBy>Игорь Полынько</cp:lastModifiedBy>
  <cp:revision>3</cp:revision>
  <dcterms:created xsi:type="dcterms:W3CDTF">2024-12-04T12:24:02Z</dcterms:created>
  <dcterms:modified xsi:type="dcterms:W3CDTF">2024-12-04T16:54:05Z</dcterms:modified>
</cp:coreProperties>
</file>